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57" r:id="rId4"/>
    <p:sldId id="995" r:id="rId5"/>
    <p:sldId id="998" r:id="rId6"/>
    <p:sldId id="999" r:id="rId7"/>
    <p:sldId id="997" r:id="rId8"/>
    <p:sldId id="1000" r:id="rId9"/>
    <p:sldId id="1001" r:id="rId10"/>
    <p:sldId id="1002" r:id="rId11"/>
    <p:sldId id="1005" r:id="rId12"/>
    <p:sldId id="1004" r:id="rId13"/>
    <p:sldId id="1006" r:id="rId14"/>
    <p:sldId id="1007" r:id="rId15"/>
    <p:sldId id="996" r:id="rId16"/>
    <p:sldId id="260" r:id="rId17"/>
    <p:sldId id="262" r:id="rId18"/>
    <p:sldId id="259" r:id="rId19"/>
    <p:sldId id="263" r:id="rId20"/>
    <p:sldId id="264" r:id="rId21"/>
    <p:sldId id="265" r:id="rId22"/>
    <p:sldId id="266" r:id="rId23"/>
    <p:sldId id="268" r:id="rId24"/>
    <p:sldId id="261" r:id="rId25"/>
    <p:sldId id="270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2"/>
    <p:restoredTop sz="94667"/>
  </p:normalViewPr>
  <p:slideViewPr>
    <p:cSldViewPr snapToGrid="0">
      <p:cViewPr varScale="1">
        <p:scale>
          <a:sx n="124" d="100"/>
          <a:sy n="124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D06E-92C0-9E04-2990-835E5AAA5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B67A1-439A-7819-0DFC-81D972088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5DECA-A44B-3F61-D371-ED402F954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C1EB-8E52-D748-ABAC-9A63CF3E866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742D4-78A1-16BD-B4F8-ACDCE3BA0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28ABF-30A4-2E00-94D6-0B4F4CB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9CB2D-236F-E04E-A966-669CC6D2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5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ABA6-7571-1435-54DB-23360D3B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B2570D-067F-9B5C-3C19-4F6522DFE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28B81-E4C6-7B40-A7B4-88C5B2D3F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C1EB-8E52-D748-ABAC-9A63CF3E866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620B-6219-EEEF-800A-DF998BE41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EFA05-1CF6-4C1E-8D31-FF1B620E5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9CB2D-236F-E04E-A966-669CC6D2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4D5D0-B936-9AD0-7E85-1018DAFFA0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121AC-3836-2167-60A8-E48B8B8B7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74F08-A3A9-C47A-B38D-44B52D12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C1EB-8E52-D748-ABAC-9A63CF3E866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E3491-E858-297C-CB1F-4BF7CB43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880AD-59B4-1DE7-B21F-3881C0CBA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9CB2D-236F-E04E-A966-669CC6D2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04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8931-A9BB-01F7-B442-FD294D4F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3E9B-7CA1-1248-2F48-7AADE0542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11A0-1B51-22DC-5ADC-950EBF6BB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C1EB-8E52-D748-ABAC-9A63CF3E866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37305-7A18-4D43-CBE1-4BE99145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A72A7-46B7-D02A-413E-8CAA7FD15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9CB2D-236F-E04E-A966-669CC6D2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8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B8A69-2689-4716-7785-F997CAE2C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5E70-DBA6-FA9A-27CD-442CC70B9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272BE-B17D-3A3D-D068-17092DAA0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C1EB-8E52-D748-ABAC-9A63CF3E866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DCF99-9F15-FCAF-3A3E-4D9906AB7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1D084-C4C2-BD83-918D-B71CCF9A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9CB2D-236F-E04E-A966-669CC6D2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1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9A42F-D511-AFC9-4A49-D8D9E5DF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52E77-74F6-1240-747A-15CC7EA6E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D342C-8A43-7A40-A9C3-87B7F676B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C5E51-03E1-263D-A171-2863A6BB9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C1EB-8E52-D748-ABAC-9A63CF3E866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3DB01-A5DE-7DAC-1D6E-87CA47DEE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B5124-1A36-9860-E6DA-4E58BF2A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9CB2D-236F-E04E-A966-669CC6D2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06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28BD4-433D-018A-3579-3F294FD3D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4A37A-E102-1964-C5C9-F3840FABB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42991-C3B6-EFAA-95DF-0856E074E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66978-01E4-FB85-68C6-36E1A5F496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C63CEB-C139-23F7-E3D7-5C95A3F00B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C8EC67-BF6B-693A-5D2E-6B8429C2A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C1EB-8E52-D748-ABAC-9A63CF3E866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FC0EB6-C46D-358F-D6AE-F83C0C214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717985-AAEE-5F1D-9DE9-EE7FE4E0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9CB2D-236F-E04E-A966-669CC6D2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33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7D7E-853A-03BC-8BFF-E196B837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5C0DEF-E576-0021-8CE4-1675CF5C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C1EB-8E52-D748-ABAC-9A63CF3E866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03CC4-AB25-2637-A37E-8243C2366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0AD3A-10F2-BA6E-7716-F274B2F2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9CB2D-236F-E04E-A966-669CC6D2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80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C848AD-C6F2-21FC-D2C6-BE8606EE1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C1EB-8E52-D748-ABAC-9A63CF3E866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CB8BCD-DA5D-1C36-68ED-E609A15A5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63F81-7BAB-1688-5620-F78DCE160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9CB2D-236F-E04E-A966-669CC6D2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85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1825-ACAE-6C34-51FA-FC1202A01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3CCE8-5BA0-04BE-810A-30B10DDA2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A95BF-212E-58C3-CE33-249212E92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98A01-499C-82CF-E71B-A4EC659D7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C1EB-8E52-D748-ABAC-9A63CF3E866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55831-E47E-4C94-1D5E-FEFCE75A9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179B2-9B7F-30FC-0C17-8F2BA1C36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9CB2D-236F-E04E-A966-669CC6D2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7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ABC2D-6AF4-A8D4-11C6-5E6A31223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7CF6D0-E43D-9B2F-33A1-4D3C40D1BF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756F8-FD00-3E34-E4B0-B562885A2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199EB-FA05-CE24-0384-CB2023344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C1EB-8E52-D748-ABAC-9A63CF3E866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1A914-93D3-287C-A7EF-DB3092D83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E4072-C61F-D670-5F4E-DCA673F3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9CB2D-236F-E04E-A966-669CC6D2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3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99901B-4F58-7F7A-7B54-41D325736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BB7FD-0C36-6AC4-83D5-B9851FAAC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B584E-6C82-7A56-77A0-8E0D77B5A7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4C1EB-8E52-D748-ABAC-9A63CF3E866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6DF16-3A26-953C-BEC2-BE86817412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FD5AD-90C3-3D89-00A7-77650AF0C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9CB2D-236F-E04E-A966-669CC6D25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5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B4A4-5961-A33E-B1A8-C5EFD0924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of target capture based sequencing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F06D3-FBF5-C74B-4ECA-2446BF084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RIM Software/CZID</a:t>
            </a:r>
          </a:p>
        </p:txBody>
      </p:sp>
    </p:spTree>
    <p:extLst>
      <p:ext uri="{BB962C8B-B14F-4D97-AF65-F5344CB8AC3E}">
        <p14:creationId xmlns:p14="http://schemas.microsoft.com/office/powerpoint/2010/main" val="3913531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61D3-0D36-F6F6-4F9D-3B741606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results: metagenomics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E0FBA-BAB6-2A80-9D24-9A166CC2E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91" r="2720" b="18213"/>
          <a:stretch/>
        </p:blipFill>
        <p:spPr>
          <a:xfrm>
            <a:off x="621825" y="1690688"/>
            <a:ext cx="10948350" cy="499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05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61D3-0D36-F6F6-4F9D-3B741606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39" y="0"/>
            <a:ext cx="10515600" cy="1325563"/>
          </a:xfrm>
        </p:spPr>
        <p:txBody>
          <a:bodyPr/>
          <a:lstStyle/>
          <a:p>
            <a:r>
              <a:rPr lang="en-US" dirty="0"/>
              <a:t>Sample results: Consensus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3E4C7-F25A-EB49-B4CF-E7FFC6BC5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65" b="20745"/>
          <a:stretch/>
        </p:blipFill>
        <p:spPr>
          <a:xfrm>
            <a:off x="429214" y="1325563"/>
            <a:ext cx="11197147" cy="474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36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61D3-0D36-F6F6-4F9D-3B741606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39" y="0"/>
            <a:ext cx="10515600" cy="1325563"/>
          </a:xfrm>
        </p:spPr>
        <p:txBody>
          <a:bodyPr/>
          <a:lstStyle/>
          <a:p>
            <a:r>
              <a:rPr lang="en-US" dirty="0"/>
              <a:t>Sample results: Consensus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3C12C-83AC-57F5-FE33-2DB7110BD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65" b="20745"/>
          <a:stretch/>
        </p:blipFill>
        <p:spPr>
          <a:xfrm>
            <a:off x="429214" y="1949817"/>
            <a:ext cx="11197147" cy="474992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36BD4F-38D8-13F7-BFE2-EC46FAE1EA7E}"/>
              </a:ext>
            </a:extLst>
          </p:cNvPr>
          <p:cNvCxnSpPr>
            <a:cxnSpLocks/>
          </p:cNvCxnSpPr>
          <p:nvPr/>
        </p:nvCxnSpPr>
        <p:spPr>
          <a:xfrm flipH="1">
            <a:off x="800810" y="1325563"/>
            <a:ext cx="3802623" cy="35425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CC6CB7-D0D2-EC14-F7D9-EF5B52623AD0}"/>
              </a:ext>
            </a:extLst>
          </p:cNvPr>
          <p:cNvSpPr txBox="1"/>
          <p:nvPr/>
        </p:nvSpPr>
        <p:spPr>
          <a:xfrm>
            <a:off x="4498072" y="971740"/>
            <a:ext cx="1325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 all isolates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5B791D-D691-1FB0-A2E3-A5B96EB5522B}"/>
              </a:ext>
            </a:extLst>
          </p:cNvPr>
          <p:cNvCxnSpPr>
            <a:cxnSpLocks/>
          </p:cNvCxnSpPr>
          <p:nvPr/>
        </p:nvCxnSpPr>
        <p:spPr>
          <a:xfrm>
            <a:off x="8406056" y="1172348"/>
            <a:ext cx="2065582" cy="12103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F265F4-B076-6432-5C60-293541F34634}"/>
              </a:ext>
            </a:extLst>
          </p:cNvPr>
          <p:cNvSpPr txBox="1"/>
          <p:nvPr/>
        </p:nvSpPr>
        <p:spPr>
          <a:xfrm>
            <a:off x="8401965" y="128592"/>
            <a:ext cx="1325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where you will find the downloads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DC8744-464A-3C20-137D-E6E250C92EAB}"/>
              </a:ext>
            </a:extLst>
          </p:cNvPr>
          <p:cNvCxnSpPr>
            <a:cxnSpLocks/>
          </p:cNvCxnSpPr>
          <p:nvPr/>
        </p:nvCxnSpPr>
        <p:spPr>
          <a:xfrm>
            <a:off x="6963508" y="1618071"/>
            <a:ext cx="1116623" cy="24879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D67594A-BFD9-C773-3441-856A95C710FF}"/>
              </a:ext>
            </a:extLst>
          </p:cNvPr>
          <p:cNvSpPr txBox="1"/>
          <p:nvPr/>
        </p:nvSpPr>
        <p:spPr>
          <a:xfrm>
            <a:off x="5556241" y="1040478"/>
            <a:ext cx="310883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where you choose the type of download you want</a:t>
            </a:r>
          </a:p>
        </p:txBody>
      </p:sp>
    </p:spTree>
    <p:extLst>
      <p:ext uri="{BB962C8B-B14F-4D97-AF65-F5344CB8AC3E}">
        <p14:creationId xmlns:p14="http://schemas.microsoft.com/office/powerpoint/2010/main" val="157695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61D3-0D36-F6F6-4F9D-3B741606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39" y="0"/>
            <a:ext cx="10515600" cy="1325563"/>
          </a:xfrm>
        </p:spPr>
        <p:txBody>
          <a:bodyPr/>
          <a:lstStyle/>
          <a:p>
            <a:r>
              <a:rPr lang="en-US" dirty="0"/>
              <a:t>Downloads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DFEA7-5EFD-3529-AE33-159D9BE42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15" r="5128" b="12171"/>
          <a:stretch/>
        </p:blipFill>
        <p:spPr>
          <a:xfrm>
            <a:off x="301871" y="1114548"/>
            <a:ext cx="10149853" cy="502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21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188C6-9928-3378-8A7F-36DEF7432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99" y="97997"/>
            <a:ext cx="9754456" cy="580097"/>
          </a:xfrm>
        </p:spPr>
        <p:txBody>
          <a:bodyPr>
            <a:normAutofit fontScale="90000"/>
          </a:bodyPr>
          <a:lstStyle/>
          <a:p>
            <a:r>
              <a:rPr lang="en-US" dirty="0"/>
              <a:t>If you need more info on, Visit the help center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B3131-5DC3-04A4-CF46-E94C6CCCA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99" y="827659"/>
            <a:ext cx="4487173" cy="1936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44F6F-AF00-7940-3D32-3255C49FB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98" t="13497" r="13817" b="6341"/>
          <a:stretch/>
        </p:blipFill>
        <p:spPr>
          <a:xfrm>
            <a:off x="5705582" y="1795704"/>
            <a:ext cx="5517223" cy="402747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0832E0-0ACD-0F83-C6B5-FD361FD27F18}"/>
              </a:ext>
            </a:extLst>
          </p:cNvPr>
          <p:cNvCxnSpPr>
            <a:cxnSpLocks/>
          </p:cNvCxnSpPr>
          <p:nvPr/>
        </p:nvCxnSpPr>
        <p:spPr>
          <a:xfrm>
            <a:off x="4638568" y="1615478"/>
            <a:ext cx="961917" cy="9325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417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1AFE98-6FC8-47E6-C91F-504085A9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370" y="1927707"/>
            <a:ext cx="9243349" cy="1266906"/>
          </a:xfrm>
        </p:spPr>
        <p:txBody>
          <a:bodyPr>
            <a:noAutofit/>
          </a:bodyPr>
          <a:lstStyle/>
          <a:p>
            <a:r>
              <a:rPr lang="en-US" sz="5400" dirty="0"/>
              <a:t>Results from our recent run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8867B88-03D6-8075-5A1A-2982AD7BFA3C}"/>
              </a:ext>
            </a:extLst>
          </p:cNvPr>
          <p:cNvSpPr txBox="1">
            <a:spLocks/>
          </p:cNvSpPr>
          <p:nvPr/>
        </p:nvSpPr>
        <p:spPr>
          <a:xfrm>
            <a:off x="1524000" y="319461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PCR positive/negative samples, Flu, WHO EQAP, Avian flu strains</a:t>
            </a:r>
          </a:p>
        </p:txBody>
      </p:sp>
    </p:spTree>
    <p:extLst>
      <p:ext uri="{BB962C8B-B14F-4D97-AF65-F5344CB8AC3E}">
        <p14:creationId xmlns:p14="http://schemas.microsoft.com/office/powerpoint/2010/main" val="168720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B1B6-27D4-5EF9-A511-691E1E42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distribution per sample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045D94D-9D6A-EBA5-1C88-E415912D3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565" y="1549820"/>
            <a:ext cx="8617636" cy="4664967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B5480D-72E3-0E58-4226-8B979AEDF1C3}"/>
              </a:ext>
            </a:extLst>
          </p:cNvPr>
          <p:cNvSpPr txBox="1"/>
          <p:nvPr/>
        </p:nvSpPr>
        <p:spPr>
          <a:xfrm>
            <a:off x="196586" y="2070138"/>
            <a:ext cx="1715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Three viruses failed sequencing (R05274_25. R03465_25, R03161_25)</a:t>
            </a:r>
          </a:p>
        </p:txBody>
      </p:sp>
    </p:spTree>
    <p:extLst>
      <p:ext uri="{BB962C8B-B14F-4D97-AF65-F5344CB8AC3E}">
        <p14:creationId xmlns:p14="http://schemas.microsoft.com/office/powerpoint/2010/main" val="3145934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8F19F-D88F-9AC6-C815-559523B5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(</a:t>
            </a:r>
            <a:r>
              <a:rPr lang="en-US" dirty="0" err="1"/>
              <a:t>Phred</a:t>
            </a:r>
            <a:r>
              <a:rPr lang="en-US" dirty="0"/>
              <a:t>) score for the run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6ED731-C1C7-2842-73E6-3228C31AC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4917"/>
            <a:ext cx="10515600" cy="4219743"/>
          </a:xfrm>
        </p:spPr>
      </p:pic>
    </p:spTree>
    <p:extLst>
      <p:ext uri="{BB962C8B-B14F-4D97-AF65-F5344CB8AC3E}">
        <p14:creationId xmlns:p14="http://schemas.microsoft.com/office/powerpoint/2010/main" val="898869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5E2E1-B8BE-A1BF-1442-BA5AD31FC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58" y="1100850"/>
            <a:ext cx="3565635" cy="163184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Heatmap showing VIR detections from the avian influenza samples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FE4476-D316-DEB3-2550-0E1B86122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26"/>
          <a:stretch/>
        </p:blipFill>
        <p:spPr>
          <a:xfrm rot="5400000">
            <a:off x="4842147" y="-395747"/>
            <a:ext cx="6792594" cy="763383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5DFC30-EDD4-3F55-4DF8-E0CFE7737B1E}"/>
              </a:ext>
            </a:extLst>
          </p:cNvPr>
          <p:cNvSpPr txBox="1"/>
          <p:nvPr/>
        </p:nvSpPr>
        <p:spPr>
          <a:xfrm>
            <a:off x="80762" y="6088284"/>
            <a:ext cx="4016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Criteria for detection: &gt;25% coverage at 1x depth</a:t>
            </a:r>
          </a:p>
        </p:txBody>
      </p:sp>
    </p:spTree>
    <p:extLst>
      <p:ext uri="{BB962C8B-B14F-4D97-AF65-F5344CB8AC3E}">
        <p14:creationId xmlns:p14="http://schemas.microsoft.com/office/powerpoint/2010/main" val="166763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77508-CFA9-B29F-1921-32FA1245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Avian A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C73EDAE-9AA2-8AB4-56AC-D0D355A05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7988" y="1358726"/>
            <a:ext cx="7772400" cy="4140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57D16F-E2C6-EF3C-9F2F-E7C14C3908EA}"/>
              </a:ext>
            </a:extLst>
          </p:cNvPr>
          <p:cNvSpPr txBox="1"/>
          <p:nvPr/>
        </p:nvSpPr>
        <p:spPr>
          <a:xfrm>
            <a:off x="7654412" y="913721"/>
            <a:ext cx="38345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92% of the reads from this sample did not have any hits. 6% were assigned to viruses. 53% of the viral reads belonged to Avian endogenous retrovirus. Influenza subtype (H5N1) was confirmed by ~8000 reads (&gt;90% coverage) for the HA and NA (each). (other subtypes on the krona plot are due to hits from the other segments). Bacteria contributed 0.07% of the reads</a:t>
            </a:r>
          </a:p>
        </p:txBody>
      </p:sp>
    </p:spTree>
    <p:extLst>
      <p:ext uri="{BB962C8B-B14F-4D97-AF65-F5344CB8AC3E}">
        <p14:creationId xmlns:p14="http://schemas.microsoft.com/office/powerpoint/2010/main" val="3026410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DF6D-1236-EABC-60C8-411C47408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58"/>
            <a:ext cx="10515600" cy="905420"/>
          </a:xfrm>
        </p:spPr>
        <p:txBody>
          <a:bodyPr/>
          <a:lstStyle/>
          <a:p>
            <a:r>
              <a:rPr lang="en-US" dirty="0"/>
              <a:t>Introduction-RIM analysis software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45344B-8553-CA0F-2DCF-679F2823E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593" y="1270421"/>
            <a:ext cx="8440943" cy="297383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FDF4AC-B141-1FA2-6322-888DBC5513CB}"/>
              </a:ext>
            </a:extLst>
          </p:cNvPr>
          <p:cNvSpPr txBox="1"/>
          <p:nvPr/>
        </p:nvSpPr>
        <p:spPr>
          <a:xfrm>
            <a:off x="677119" y="901089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http://rimv1.gapp-cii.org/downloads/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519CC-BF3B-7535-387E-0493B87B4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459" y="3658714"/>
            <a:ext cx="4834948" cy="30772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2019A5-ADE0-6D62-9C05-8F0886376F34}"/>
              </a:ext>
            </a:extLst>
          </p:cNvPr>
          <p:cNvSpPr txBox="1"/>
          <p:nvPr/>
        </p:nvSpPr>
        <p:spPr>
          <a:xfrm>
            <a:off x="376177" y="4671757"/>
            <a:ext cx="60998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050605"/>
                </a:solidFill>
                <a:effectLst/>
                <a:latin typeface="Avenir" panose="02000503020000020003" pitchFamily="2" charset="0"/>
              </a:rPr>
              <a:t>RIM employs Docker or Singularity to containerize third-party bioinformatics tools (such as blast, kraken2, and bowtie2)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b="0" i="0" dirty="0">
                <a:solidFill>
                  <a:srgbClr val="050605"/>
                </a:solidFill>
                <a:effectLst/>
                <a:latin typeface="Avenir" panose="02000503020000020003" pitchFamily="2" charset="0"/>
              </a:rPr>
              <a:t>RIM uses Ruby to drive the analysis workflow, and to share results via an interactive web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128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77508-CFA9-B29F-1921-32FA1245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Avian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7D16F-E2C6-EF3C-9F2F-E7C14C3908EA}"/>
              </a:ext>
            </a:extLst>
          </p:cNvPr>
          <p:cNvSpPr txBox="1"/>
          <p:nvPr/>
        </p:nvSpPr>
        <p:spPr>
          <a:xfrm>
            <a:off x="7285703" y="1238865"/>
            <a:ext cx="38345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85% were assigned to viruses. 16% of the viral reads belonged to Influenza viruses. Influenza subtype (H5N2) was confirmed by &gt;20 million reads (100% coverage) for the HA and NA. Bacteria contributed 0.1% of the reads. 17% of the reads from this sample did not have any hits.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E7C95CD-21DC-39A4-E1D4-4C43017A3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376" y="1449361"/>
            <a:ext cx="6636327" cy="51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69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77508-CFA9-B29F-1921-32FA1245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Avian 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7D16F-E2C6-EF3C-9F2F-E7C14C3908EA}"/>
              </a:ext>
            </a:extLst>
          </p:cNvPr>
          <p:cNvSpPr txBox="1"/>
          <p:nvPr/>
        </p:nvSpPr>
        <p:spPr>
          <a:xfrm>
            <a:off x="7285703" y="1238865"/>
            <a:ext cx="38345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38% were assigned to viruses. 53% of the viral reads belonged to Influenza viruses. Influenza subtype (H5N8) was confirmed by &gt;40 000 reads (100% coverage) for the HA and NA. Bacteria contributed 49% of the reads. 11% of the reads from this sample did not have any hits.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444A0E5-AF5D-71E0-A916-9C1142845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21558" y="1180409"/>
            <a:ext cx="7772400" cy="536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36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77508-CFA9-B29F-1921-32FA1245A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84" y="126134"/>
            <a:ext cx="10515600" cy="1325563"/>
          </a:xfrm>
        </p:spPr>
        <p:txBody>
          <a:bodyPr/>
          <a:lstStyle/>
          <a:p>
            <a:r>
              <a:rPr lang="en-US" dirty="0"/>
              <a:t>Avian 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7D16F-E2C6-EF3C-9F2F-E7C14C3908EA}"/>
              </a:ext>
            </a:extLst>
          </p:cNvPr>
          <p:cNvSpPr txBox="1"/>
          <p:nvPr/>
        </p:nvSpPr>
        <p:spPr>
          <a:xfrm>
            <a:off x="7285703" y="1238865"/>
            <a:ext cx="38345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34% were assigned to viruses. 25% of the viral reads belonged to Influenza viruses. Influenza subtype (H6N2) was confirmed ads (100% coverage) for the HA and NA. Bacteria contributed 0.1% of the reads. 65% of the reads from this sample did not have any hits.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00AFE59-4978-2401-A177-518B77121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2433" y="744568"/>
            <a:ext cx="8417342" cy="581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8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09B7-C96B-DD21-451E-EE8CCF1EF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2" y="264805"/>
            <a:ext cx="1842656" cy="2010804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Heatmap showing VIR detections from the PCR positive samples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E12B61D-BE3B-4C4F-46FB-F7FFA04E9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7"/>
          <a:stretch/>
        </p:blipFill>
        <p:spPr>
          <a:xfrm rot="5400000">
            <a:off x="3440446" y="-1538903"/>
            <a:ext cx="6301210" cy="94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96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5186A9B-F699-B26D-2B0A-797449F02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380"/>
            <a:ext cx="7697271" cy="281733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Heatmap showing VIR detections from the PCR negative samples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B5AA830-1E1F-94DE-C060-CE6EC97AB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2" t="5503" b="3103"/>
          <a:stretch/>
        </p:blipFill>
        <p:spPr>
          <a:xfrm rot="5400000">
            <a:off x="1895830" y="-1140182"/>
            <a:ext cx="6319059" cy="96773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E158C1-96E2-4C28-79E6-3A98FB8E5EC4}"/>
              </a:ext>
            </a:extLst>
          </p:cNvPr>
          <p:cNvSpPr txBox="1"/>
          <p:nvPr/>
        </p:nvSpPr>
        <p:spPr>
          <a:xfrm>
            <a:off x="10259949" y="252246"/>
            <a:ext cx="17153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Abundant known pathogenic species(majority of which are bacteria) include Staph epidermis/aureus, E.coli, Serratia Marcescens, Acetobacter </a:t>
            </a:r>
            <a:r>
              <a:rPr lang="en-US" sz="1200" dirty="0" err="1"/>
              <a:t>baumannii</a:t>
            </a:r>
            <a:r>
              <a:rPr lang="en-US" sz="1200" dirty="0"/>
              <a:t>, Salmonella etc..</a:t>
            </a:r>
          </a:p>
        </p:txBody>
      </p:sp>
    </p:spTree>
    <p:extLst>
      <p:ext uri="{BB962C8B-B14F-4D97-AF65-F5344CB8AC3E}">
        <p14:creationId xmlns:p14="http://schemas.microsoft.com/office/powerpoint/2010/main" val="1235413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4532F-5615-93C4-6DEE-B38A404BB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7480"/>
            <a:ext cx="10515600" cy="1325563"/>
          </a:xfrm>
        </p:spPr>
        <p:txBody>
          <a:bodyPr/>
          <a:lstStyle/>
          <a:p>
            <a:r>
              <a:rPr lang="en-US" dirty="0"/>
              <a:t>R081_24 (seasonal Influenza possible sample)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0514A0-2EE5-5A29-DEC0-3576B9C62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35966" y="1278083"/>
            <a:ext cx="7859403" cy="54289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126EAB-FC17-A928-2BD3-E11E0732C72E}"/>
              </a:ext>
            </a:extLst>
          </p:cNvPr>
          <p:cNvSpPr txBox="1"/>
          <p:nvPr/>
        </p:nvSpPr>
        <p:spPr>
          <a:xfrm>
            <a:off x="6683030" y="1581765"/>
            <a:ext cx="3834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Detections include H3N2 influenza and SARS-CoV-2</a:t>
            </a:r>
          </a:p>
        </p:txBody>
      </p:sp>
    </p:spTree>
    <p:extLst>
      <p:ext uri="{BB962C8B-B14F-4D97-AF65-F5344CB8AC3E}">
        <p14:creationId xmlns:p14="http://schemas.microsoft.com/office/powerpoint/2010/main" val="3778554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933B-93F5-F592-3F6C-6731DF21A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65" y="375915"/>
            <a:ext cx="11164747" cy="1169305"/>
          </a:xfrm>
        </p:spPr>
        <p:txBody>
          <a:bodyPr>
            <a:normAutofit fontScale="90000"/>
          </a:bodyPr>
          <a:lstStyle/>
          <a:p>
            <a:r>
              <a:rPr lang="en-US" dirty="0"/>
              <a:t>Do you find better quality for the polymerases using </a:t>
            </a:r>
            <a:r>
              <a:rPr lang="en-US" dirty="0" err="1"/>
              <a:t>VirCapSeq</a:t>
            </a:r>
            <a:r>
              <a:rPr lang="en-US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0F4DF-E884-F6D2-2D62-D4D5BA774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362" y="1821216"/>
            <a:ext cx="11573827" cy="17669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DE93D-6DBF-A151-7E2C-799C2D789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62" y="3429000"/>
            <a:ext cx="11793638" cy="185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46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933B-93F5-F592-3F6C-6731DF21A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65" y="375915"/>
            <a:ext cx="11164747" cy="1169305"/>
          </a:xfrm>
        </p:spPr>
        <p:txBody>
          <a:bodyPr>
            <a:normAutofit fontScale="90000"/>
          </a:bodyPr>
          <a:lstStyle/>
          <a:p>
            <a:r>
              <a:rPr lang="en-US" dirty="0"/>
              <a:t>Do you find better quality for the polymerases using </a:t>
            </a:r>
            <a:r>
              <a:rPr lang="en-US" dirty="0" err="1"/>
              <a:t>VirCapSeq</a:t>
            </a:r>
            <a:r>
              <a:rPr lang="en-US" dirty="0"/>
              <a:t>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658EA8-17B7-F40A-01A1-C8491FB3A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619" y="1652004"/>
            <a:ext cx="9832437" cy="4713015"/>
          </a:xfrm>
        </p:spPr>
      </p:pic>
    </p:spTree>
    <p:extLst>
      <p:ext uri="{BB962C8B-B14F-4D97-AF65-F5344CB8AC3E}">
        <p14:creationId xmlns:p14="http://schemas.microsoft.com/office/powerpoint/2010/main" val="192414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91585-CF86-0BFF-ECC3-29C24EB3A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528"/>
            <a:ext cx="10515600" cy="55480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Introduction-CZID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6F554-8DEE-F785-4A84-62C7B5659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05" y="1531124"/>
            <a:ext cx="10515600" cy="4351338"/>
          </a:xfrm>
        </p:spPr>
        <p:txBody>
          <a:bodyPr/>
          <a:lstStyle/>
          <a:p>
            <a:r>
              <a:rPr lang="en-ZA" dirty="0"/>
              <a:t>CZID - An open source cloud-based pipeline and analysis service for metagenomic pathogen detection and monitoring.</a:t>
            </a:r>
          </a:p>
          <a:p>
            <a:r>
              <a:rPr lang="en-ZA" dirty="0"/>
              <a:t>Metagenomic next-generation sequencing (</a:t>
            </a:r>
            <a:r>
              <a:rPr lang="en-ZA" dirty="0" err="1"/>
              <a:t>mNGS</a:t>
            </a:r>
            <a:r>
              <a:rPr lang="en-ZA" dirty="0"/>
              <a:t>) of nucleic acid from biological samples offers the potential for a universal pathogen detection method.</a:t>
            </a:r>
          </a:p>
          <a:p>
            <a:pPr lvl="1"/>
            <a:r>
              <a:rPr lang="en-ZA" dirty="0"/>
              <a:t>Including the detection of novel species.</a:t>
            </a:r>
          </a:p>
          <a:p>
            <a:r>
              <a:rPr lang="en-ZA" dirty="0"/>
              <a:t>CZID is a continuously evolving service that enables robust and reproducible analysis of </a:t>
            </a:r>
            <a:r>
              <a:rPr lang="en-ZA" dirty="0" err="1"/>
              <a:t>mNGS</a:t>
            </a:r>
            <a:r>
              <a:rPr lang="en-ZA" dirty="0"/>
              <a:t> data for </a:t>
            </a:r>
            <a:r>
              <a:rPr lang="en-ZA" u="sng" dirty="0"/>
              <a:t>microbial identification, regardless of sample type or host species.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2780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37CB3-E14B-87F7-B090-3E5F236E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819"/>
            <a:ext cx="10515600" cy="1325563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54BD4-6B6F-24CB-544C-F1A875C43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511" y="1454383"/>
            <a:ext cx="8699410" cy="3915004"/>
          </a:xfrm>
        </p:spPr>
        <p:txBody>
          <a:bodyPr/>
          <a:lstStyle/>
          <a:p>
            <a:r>
              <a:rPr lang="en-ZA" dirty="0"/>
              <a:t>The CZID pipeline ingests raw, short-read sequencing data (either RNA- or DNA-sequencing from any sample type).</a:t>
            </a:r>
          </a:p>
          <a:p>
            <a:r>
              <a:rPr lang="en-ZA" dirty="0"/>
              <a:t>Sequence analysis proceeds through 3 main phases: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FC7E8-E05D-E240-2134-A7B4EC807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43" y="3429000"/>
            <a:ext cx="8367978" cy="296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89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C37D-7964-F9F4-9879-3A687C7A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4B75F-ECC8-62D6-A4A1-5B9A19D8A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E7085-936D-CE1A-67AE-247DF3C20D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Developed by the GAPP team</a:t>
            </a:r>
          </a:p>
          <a:p>
            <a:r>
              <a:rPr lang="en-US" dirty="0"/>
              <a:t>Command line based</a:t>
            </a:r>
          </a:p>
          <a:p>
            <a:r>
              <a:rPr lang="en-US" dirty="0"/>
              <a:t>Requires some experience</a:t>
            </a:r>
          </a:p>
          <a:p>
            <a:r>
              <a:rPr lang="en-US" dirty="0"/>
              <a:t>Easier to troubleshoot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E06ECD-2CE7-7AC6-577C-8B999880C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CZID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35F02-8925-79E5-933B-CB6454E789B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Developed by third party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Easy to use</a:t>
            </a:r>
          </a:p>
          <a:p>
            <a:r>
              <a:rPr lang="en-US" dirty="0"/>
              <a:t>Much more difficult to troubleshoot</a:t>
            </a:r>
          </a:p>
        </p:txBody>
      </p:sp>
    </p:spTree>
    <p:extLst>
      <p:ext uri="{BB962C8B-B14F-4D97-AF65-F5344CB8AC3E}">
        <p14:creationId xmlns:p14="http://schemas.microsoft.com/office/powerpoint/2010/main" val="192492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3C5E-98E2-49A7-7EA6-EE7CCC27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529DC-5BF2-325E-3EDA-AFEC2F220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66" y="2621096"/>
            <a:ext cx="11783067" cy="1615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86B3CE-B575-CDC4-DC74-67CC61FB30EB}"/>
              </a:ext>
            </a:extLst>
          </p:cNvPr>
          <p:cNvSpPr txBox="1"/>
          <p:nvPr/>
        </p:nvSpPr>
        <p:spPr>
          <a:xfrm>
            <a:off x="10356352" y="2291139"/>
            <a:ext cx="585626" cy="852754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5018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45249-0017-1F64-4253-0749B8845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422276" cy="801384"/>
          </a:xfrm>
        </p:spPr>
        <p:txBody>
          <a:bodyPr/>
          <a:lstStyle/>
          <a:p>
            <a:r>
              <a:rPr lang="en-US" dirty="0"/>
              <a:t>Choose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D23AB-0C59-7CEF-032C-365F6A7DD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69" y="652270"/>
            <a:ext cx="9877976" cy="595330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DD045B0-E9B9-4885-E03A-85797DEB03BA}"/>
              </a:ext>
            </a:extLst>
          </p:cNvPr>
          <p:cNvCxnSpPr>
            <a:cxnSpLocks/>
          </p:cNvCxnSpPr>
          <p:nvPr/>
        </p:nvCxnSpPr>
        <p:spPr>
          <a:xfrm>
            <a:off x="499410" y="1666389"/>
            <a:ext cx="995850" cy="11464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CF77D9-C998-9A17-00EE-F20A8EA6D366}"/>
              </a:ext>
            </a:extLst>
          </p:cNvPr>
          <p:cNvCxnSpPr>
            <a:cxnSpLocks/>
          </p:cNvCxnSpPr>
          <p:nvPr/>
        </p:nvCxnSpPr>
        <p:spPr>
          <a:xfrm>
            <a:off x="499410" y="1666389"/>
            <a:ext cx="995850" cy="24695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F7DD5C8B-DD40-15A2-700F-84A6A5AA0C09}"/>
              </a:ext>
            </a:extLst>
          </p:cNvPr>
          <p:cNvSpPr txBox="1">
            <a:spLocks/>
          </p:cNvSpPr>
          <p:nvPr/>
        </p:nvSpPr>
        <p:spPr>
          <a:xfrm>
            <a:off x="85866" y="898708"/>
            <a:ext cx="931984" cy="767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Choose both to also get the quality matrices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F09514-C559-8B7B-1F63-2A5A47E4F720}"/>
              </a:ext>
            </a:extLst>
          </p:cNvPr>
          <p:cNvSpPr txBox="1">
            <a:spLocks/>
          </p:cNvSpPr>
          <p:nvPr/>
        </p:nvSpPr>
        <p:spPr>
          <a:xfrm>
            <a:off x="7287425" y="131027"/>
            <a:ext cx="1580374" cy="670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Can upload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illumina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/nanopore data. But it is not pathogen specific so it will detect influenza and you can get a consensus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3D3CC9-EFA7-D8EA-509E-7D4BBDB0916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633879" y="466206"/>
            <a:ext cx="5653546" cy="22363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C6936F78-D57E-7806-6F44-EF218E6EDB87}"/>
              </a:ext>
            </a:extLst>
          </p:cNvPr>
          <p:cNvSpPr txBox="1">
            <a:spLocks/>
          </p:cNvSpPr>
          <p:nvPr/>
        </p:nvSpPr>
        <p:spPr>
          <a:xfrm>
            <a:off x="10558121" y="2040052"/>
            <a:ext cx="1580374" cy="670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You can select and upload your own reference. </a:t>
            </a:r>
            <a:r>
              <a:rPr lang="en-US" sz="1100" dirty="0">
                <a:solidFill>
                  <a:prstClr val="black"/>
                </a:solidFill>
                <a:latin typeface="Calibri Light" panose="020F0302020204030204"/>
              </a:rPr>
              <a:t>Only for Illumina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D69454-6648-F558-D9DA-694292EE9555}"/>
              </a:ext>
            </a:extLst>
          </p:cNvPr>
          <p:cNvCxnSpPr>
            <a:cxnSpLocks/>
          </p:cNvCxnSpPr>
          <p:nvPr/>
        </p:nvCxnSpPr>
        <p:spPr>
          <a:xfrm flipH="1">
            <a:off x="2418080" y="2375231"/>
            <a:ext cx="8070732" cy="16176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EC2B0F-DE90-AD8A-0CB0-D6FB8BD9F8DB}"/>
              </a:ext>
            </a:extLst>
          </p:cNvPr>
          <p:cNvCxnSpPr>
            <a:cxnSpLocks/>
          </p:cNvCxnSpPr>
          <p:nvPr/>
        </p:nvCxnSpPr>
        <p:spPr>
          <a:xfrm flipH="1">
            <a:off x="2452735" y="3845241"/>
            <a:ext cx="7768225" cy="7296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C13D7A40-C343-AD9C-A157-462C51A0F4B0}"/>
              </a:ext>
            </a:extLst>
          </p:cNvPr>
          <p:cNvSpPr txBox="1">
            <a:spLocks/>
          </p:cNvSpPr>
          <p:nvPr/>
        </p:nvSpPr>
        <p:spPr>
          <a:xfrm>
            <a:off x="10285683" y="3539714"/>
            <a:ext cx="1580374" cy="670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Only for SARS. Illumina and Nanopore</a:t>
            </a:r>
          </a:p>
        </p:txBody>
      </p:sp>
    </p:spTree>
    <p:extLst>
      <p:ext uri="{BB962C8B-B14F-4D97-AF65-F5344CB8AC3E}">
        <p14:creationId xmlns:p14="http://schemas.microsoft.com/office/powerpoint/2010/main" val="1534901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3AF3B-C34F-0365-F47B-DBE5A4E2E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093"/>
            <a:ext cx="10515600" cy="539001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4D6C6-F966-F322-5624-C66B8B2FC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87" b="6789"/>
          <a:stretch/>
        </p:blipFill>
        <p:spPr>
          <a:xfrm>
            <a:off x="1611442" y="1705511"/>
            <a:ext cx="9133501" cy="47363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031F34-2D49-CEC5-80B7-4409BE37BDBC}"/>
              </a:ext>
            </a:extLst>
          </p:cNvPr>
          <p:cNvSpPr/>
          <p:nvPr/>
        </p:nvSpPr>
        <p:spPr>
          <a:xfrm>
            <a:off x="8815227" y="1274938"/>
            <a:ext cx="2393879" cy="553737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833DBD-F94D-9189-E969-D9BA82546E3D}"/>
              </a:ext>
            </a:extLst>
          </p:cNvPr>
          <p:cNvCxnSpPr>
            <a:cxnSpLocks/>
          </p:cNvCxnSpPr>
          <p:nvPr/>
        </p:nvCxnSpPr>
        <p:spPr>
          <a:xfrm>
            <a:off x="7161088" y="1017142"/>
            <a:ext cx="2404152" cy="16233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42D33D-4B76-6B97-39E4-8715E3C78D2F}"/>
              </a:ext>
            </a:extLst>
          </p:cNvPr>
          <p:cNvSpPr txBox="1"/>
          <p:nvPr/>
        </p:nvSpPr>
        <p:spPr>
          <a:xfrm>
            <a:off x="6096000" y="566491"/>
            <a:ext cx="1325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General run info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988472-8470-E8F0-CD9E-D5E9C51366BE}"/>
              </a:ext>
            </a:extLst>
          </p:cNvPr>
          <p:cNvSpPr/>
          <p:nvPr/>
        </p:nvSpPr>
        <p:spPr>
          <a:xfrm>
            <a:off x="1147279" y="3429000"/>
            <a:ext cx="7483014" cy="332092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46FF60-236E-0CA9-9C87-A4C9C7351BC2}"/>
              </a:ext>
            </a:extLst>
          </p:cNvPr>
          <p:cNvCxnSpPr>
            <a:cxnSpLocks/>
          </p:cNvCxnSpPr>
          <p:nvPr/>
        </p:nvCxnSpPr>
        <p:spPr>
          <a:xfrm flipH="1">
            <a:off x="2827590" y="1212822"/>
            <a:ext cx="1877974" cy="27088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ED041B5-892D-A685-F4DE-1610E4305EDD}"/>
              </a:ext>
            </a:extLst>
          </p:cNvPr>
          <p:cNvSpPr txBox="1"/>
          <p:nvPr/>
        </p:nvSpPr>
        <p:spPr>
          <a:xfrm>
            <a:off x="4368229" y="247453"/>
            <a:ext cx="132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Results for each sample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BBFB87-9C75-5538-8423-08A191091EA8}"/>
              </a:ext>
            </a:extLst>
          </p:cNvPr>
          <p:cNvCxnSpPr>
            <a:cxnSpLocks/>
          </p:cNvCxnSpPr>
          <p:nvPr/>
        </p:nvCxnSpPr>
        <p:spPr>
          <a:xfrm>
            <a:off x="1068512" y="1982912"/>
            <a:ext cx="995850" cy="11464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57389CE-FCCD-B9A0-810C-D3DA68C82D56}"/>
              </a:ext>
            </a:extLst>
          </p:cNvPr>
          <p:cNvSpPr txBox="1"/>
          <p:nvPr/>
        </p:nvSpPr>
        <p:spPr>
          <a:xfrm>
            <a:off x="306996" y="1583701"/>
            <a:ext cx="132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 QC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5710F4-EF08-0388-C115-EBEC0438F073}"/>
              </a:ext>
            </a:extLst>
          </p:cNvPr>
          <p:cNvSpPr/>
          <p:nvPr/>
        </p:nvSpPr>
        <p:spPr>
          <a:xfrm>
            <a:off x="1908009" y="3106832"/>
            <a:ext cx="312705" cy="22209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739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8AE0-2BB9-0606-6FEC-16B7097E6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85" y="74881"/>
            <a:ext cx="10309261" cy="736778"/>
          </a:xfrm>
        </p:spPr>
        <p:txBody>
          <a:bodyPr/>
          <a:lstStyle/>
          <a:p>
            <a:r>
              <a:rPr lang="en-US" dirty="0"/>
              <a:t>Sample QC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4DE4A9-0B1C-03AB-58CC-BFC9D018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021" y="1523733"/>
            <a:ext cx="6949169" cy="47775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1E35F9-1F42-174C-848B-836D4450EFC9}"/>
              </a:ext>
            </a:extLst>
          </p:cNvPr>
          <p:cNvSpPr txBox="1"/>
          <p:nvPr/>
        </p:nvSpPr>
        <p:spPr>
          <a:xfrm>
            <a:off x="143839" y="1078787"/>
            <a:ext cx="4274050" cy="5409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F0502020204030204" pitchFamily="34" charset="0"/>
                <a:ea typeface="+mn-ea"/>
                <a:cs typeface="+mn-cs"/>
              </a:rPr>
              <a:t>Pipeline QC steps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F0502020204030204" pitchFamily="34" charset="0"/>
                <a:ea typeface="+mn-ea"/>
                <a:cs typeface="+mn-cs"/>
              </a:rPr>
              <a:t>Initial host filtration using STAR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F0502020204030204" pitchFamily="34" charset="0"/>
                <a:ea typeface="+mn-ea"/>
                <a:cs typeface="+mn-cs"/>
              </a:rPr>
              <a:t>Trim sequencing adapters using </a:t>
            </a:r>
            <a:r>
              <a:rPr kumimoji="0" lang="en-Z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F0502020204030204" pitchFamily="34" charset="0"/>
                <a:ea typeface="+mn-ea"/>
                <a:cs typeface="+mn-cs"/>
              </a:rPr>
              <a:t>Trimmomatic</a:t>
            </a: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F0502020204030204" pitchFamily="34" charset="0"/>
                <a:ea typeface="+mn-ea"/>
                <a:cs typeface="+mn-cs"/>
              </a:rPr>
              <a:t>Quality filter using </a:t>
            </a:r>
            <a:r>
              <a:rPr kumimoji="0" lang="en-Z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F0502020204030204" pitchFamily="34" charset="0"/>
                <a:ea typeface="+mn-ea"/>
                <a:cs typeface="+mn-cs"/>
              </a:rPr>
              <a:t>PriceSeq</a:t>
            </a: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F0502020204030204" pitchFamily="34" charset="0"/>
                <a:ea typeface="+mn-ea"/>
                <a:cs typeface="+mn-cs"/>
              </a:rPr>
              <a:t>Identify duplicate reads using </a:t>
            </a:r>
            <a:r>
              <a:rPr kumimoji="0" lang="en-Z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F0502020204030204" pitchFamily="34" charset="0"/>
                <a:ea typeface="+mn-ea"/>
                <a:cs typeface="+mn-cs"/>
              </a:rPr>
              <a:t>czid-dedup</a:t>
            </a: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F0502020204030204" pitchFamily="34" charset="0"/>
                <a:ea typeface="+mn-ea"/>
                <a:cs typeface="+mn-cs"/>
              </a:rPr>
              <a:t> (note: prior to pipeline version 6.0, CZ ID used CD-HIT-DUP for duplicate identification)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F0502020204030204" pitchFamily="34" charset="0"/>
                <a:ea typeface="+mn-ea"/>
                <a:cs typeface="+mn-cs"/>
              </a:rPr>
              <a:t>Filter out low complexity sequences using LZW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F0502020204030204" pitchFamily="34" charset="0"/>
                <a:ea typeface="+mn-ea"/>
                <a:cs typeface="+mn-cs"/>
              </a:rPr>
              <a:t>Filter out remaining host sequences using Bowtie2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F0502020204030204" pitchFamily="34" charset="0"/>
                <a:ea typeface="+mn-ea"/>
                <a:cs typeface="+mn-cs"/>
              </a:rPr>
              <a:t>Subsampling to 1 million fragments (reads/read-pairs) if &gt; 1M remain after step (6)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F0502020204030204" pitchFamily="34" charset="0"/>
                <a:ea typeface="+mn-ea"/>
                <a:cs typeface="+mn-cs"/>
              </a:rPr>
              <a:t>Filter out human sequences, regardless of host (using STAR, Bowtie2, and GSNAP)</a:t>
            </a:r>
          </a:p>
        </p:txBody>
      </p:sp>
    </p:spTree>
    <p:extLst>
      <p:ext uri="{BB962C8B-B14F-4D97-AF65-F5344CB8AC3E}">
        <p14:creationId xmlns:p14="http://schemas.microsoft.com/office/powerpoint/2010/main" val="905918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820</Words>
  <Application>Microsoft Macintosh PowerPoint</Application>
  <PresentationFormat>Widescreen</PresentationFormat>
  <Paragraphs>75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Avenir</vt:lpstr>
      <vt:lpstr>Calibri</vt:lpstr>
      <vt:lpstr>Calibri Light</vt:lpstr>
      <vt:lpstr>Open Sans</vt:lpstr>
      <vt:lpstr>Office Theme</vt:lpstr>
      <vt:lpstr>Analysis of target capture based sequencing data</vt:lpstr>
      <vt:lpstr>Introduction-RIM analysis software</vt:lpstr>
      <vt:lpstr>Introduction-CZID</vt:lpstr>
      <vt:lpstr>Analysis</vt:lpstr>
      <vt:lpstr>Analysis pipelines</vt:lpstr>
      <vt:lpstr>Upload data</vt:lpstr>
      <vt:lpstr>Choose pipeline</vt:lpstr>
      <vt:lpstr>Results</vt:lpstr>
      <vt:lpstr>Sample QC</vt:lpstr>
      <vt:lpstr>Sample results: metagenomics</vt:lpstr>
      <vt:lpstr>Sample results: Consensus file</vt:lpstr>
      <vt:lpstr>Sample results: Consensus file</vt:lpstr>
      <vt:lpstr>Downloads page</vt:lpstr>
      <vt:lpstr>If you need more info on, Visit the help center</vt:lpstr>
      <vt:lpstr>Results from our recent run</vt:lpstr>
      <vt:lpstr>Read distribution per sample</vt:lpstr>
      <vt:lpstr>Quality (Phred) score for the run</vt:lpstr>
      <vt:lpstr>Heatmap showing VIR detections from the avian influenza samples</vt:lpstr>
      <vt:lpstr>Avian A</vt:lpstr>
      <vt:lpstr>Avian B</vt:lpstr>
      <vt:lpstr>Avian C</vt:lpstr>
      <vt:lpstr>Avian D</vt:lpstr>
      <vt:lpstr>Heatmap showing VIR detections from the PCR positive samples</vt:lpstr>
      <vt:lpstr>Heatmap showing VIR detections from the PCR negative samples</vt:lpstr>
      <vt:lpstr>R081_24 (seasonal Influenza possible sample)</vt:lpstr>
      <vt:lpstr>Do you find better quality for the polymerases using VirCapSeq?</vt:lpstr>
      <vt:lpstr>Do you find better quality for the polymerases using VirCapSeq?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VIRCAPSEQ run 250707</dc:title>
  <dc:creator>Dikeledi Kekana</dc:creator>
  <cp:lastModifiedBy>Dikeledi Kekana</cp:lastModifiedBy>
  <cp:revision>7</cp:revision>
  <dcterms:created xsi:type="dcterms:W3CDTF">2025-07-11T09:32:12Z</dcterms:created>
  <dcterms:modified xsi:type="dcterms:W3CDTF">2025-09-12T15:07:47Z</dcterms:modified>
</cp:coreProperties>
</file>